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6"/>
  </p:notesMasterIdLst>
  <p:handoutMasterIdLst>
    <p:handoutMasterId r:id="rId37"/>
  </p:handoutMasterIdLst>
  <p:sldIdLst>
    <p:sldId id="274" r:id="rId4"/>
    <p:sldId id="276" r:id="rId5"/>
    <p:sldId id="420" r:id="rId6"/>
    <p:sldId id="415" r:id="rId7"/>
    <p:sldId id="418" r:id="rId8"/>
    <p:sldId id="426" r:id="rId9"/>
    <p:sldId id="428" r:id="rId10"/>
    <p:sldId id="434" r:id="rId11"/>
    <p:sldId id="435" r:id="rId12"/>
    <p:sldId id="436" r:id="rId13"/>
    <p:sldId id="437" r:id="rId14"/>
    <p:sldId id="438" r:id="rId15"/>
    <p:sldId id="439" r:id="rId16"/>
    <p:sldId id="441" r:id="rId17"/>
    <p:sldId id="440" r:id="rId18"/>
    <p:sldId id="442" r:id="rId19"/>
    <p:sldId id="443" r:id="rId20"/>
    <p:sldId id="444" r:id="rId21"/>
    <p:sldId id="445" r:id="rId22"/>
    <p:sldId id="446" r:id="rId23"/>
    <p:sldId id="448" r:id="rId24"/>
    <p:sldId id="447" r:id="rId25"/>
    <p:sldId id="454" r:id="rId26"/>
    <p:sldId id="449" r:id="rId27"/>
    <p:sldId id="450" r:id="rId28"/>
    <p:sldId id="451" r:id="rId29"/>
    <p:sldId id="452" r:id="rId30"/>
    <p:sldId id="453" r:id="rId31"/>
    <p:sldId id="427" r:id="rId32"/>
    <p:sldId id="412" r:id="rId33"/>
    <p:sldId id="413" r:id="rId34"/>
    <p:sldId id="414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533" autoAdjust="0"/>
  </p:normalViewPr>
  <p:slideViewPr>
    <p:cSldViewPr>
      <p:cViewPr>
        <p:scale>
          <a:sx n="70" d="100"/>
          <a:sy n="70" d="100"/>
        </p:scale>
        <p:origin x="-316" y="-8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10/20/2016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10/20/2016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59061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10/20/2016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350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299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527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10/20/2016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1429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4#4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4#5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4#6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4#7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4#8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6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40.png"/><Relationship Id="rId7" Type="http://schemas.openxmlformats.org/officeDocument/2006/relationships/image" Target="../media/image33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9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4.png"/><Relationship Id="rId14" Type="http://schemas.openxmlformats.org/officeDocument/2006/relationships/hyperlink" Target="http://www.indeavr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s://softuni.bg/forum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5" Type="http://schemas.openxmlformats.org/officeDocument/2006/relationships/image" Target="../media/image45.png"/><Relationship Id="rId10" Type="http://schemas.openxmlformats.org/officeDocument/2006/relationships/image" Target="../media/image42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Relationship Id="rId1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Practice/Index/154#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4#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4#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4#3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789698"/>
            <a:ext cx="7910299" cy="1095352"/>
          </a:xfrm>
        </p:spPr>
        <p:txBody>
          <a:bodyPr>
            <a:normAutofit/>
          </a:bodyPr>
          <a:lstStyle/>
          <a:p>
            <a:r>
              <a:rPr lang="bg-BG" dirty="0" smtClean="0"/>
              <a:t>Повторения (цикли)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300"/>
            <a:ext cx="7910299" cy="701700"/>
          </a:xfrm>
        </p:spPr>
        <p:txBody>
          <a:bodyPr>
            <a:normAutofit/>
          </a:bodyPr>
          <a:lstStyle/>
          <a:p>
            <a:r>
              <a:rPr lang="bg-BG" dirty="0" smtClean="0"/>
              <a:t>Прости повторения с </a:t>
            </a:r>
            <a:r>
              <a:rPr lang="en-US" dirty="0" smtClean="0"/>
              <a:t>for-</a:t>
            </a:r>
            <a:r>
              <a:rPr lang="bg-BG" dirty="0" smtClean="0"/>
              <a:t>цикъл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37011" y="3505200"/>
            <a:ext cx="2405705" cy="26401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989943" y="3660383"/>
            <a:ext cx="1047083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цикли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48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47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799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0506" y="3160286"/>
            <a:ext cx="4115157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Да се напише програма, която въвежда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 </a:t>
            </a:r>
            <a:r>
              <a:rPr lang="bg-BG" dirty="0" smtClean="0"/>
              <a:t>числа и намира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най-голямото </a:t>
            </a:r>
            <a:r>
              <a:rPr lang="bg-BG" dirty="0" smtClean="0"/>
              <a:t>измежду тях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От първия ред на входа въвежда броя числа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bg-BG" dirty="0" smtClean="0"/>
              <a:t>От следващите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 </a:t>
            </a:r>
            <a:r>
              <a:rPr lang="bg-BG" dirty="0" smtClean="0"/>
              <a:t>реда се въвежда по едно число</a:t>
            </a:r>
          </a:p>
          <a:p>
            <a:pPr lvl="1"/>
            <a:r>
              <a:rPr lang="bg-BG" dirty="0" smtClean="0"/>
              <a:t>Примери: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Пример: най-голямо число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05225" y="4193247"/>
            <a:ext cx="914399" cy="21264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683006" y="4191795"/>
            <a:ext cx="792379" cy="21279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7129035" y="508656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038452" y="4193247"/>
            <a:ext cx="914399" cy="21264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en-US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616233" y="4191796"/>
            <a:ext cx="792379" cy="21279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062528" y="508656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134452" y="4193247"/>
            <a:ext cx="914399" cy="21313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712233" y="4191796"/>
            <a:ext cx="792379" cy="21328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10145622" y="508656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27496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Решение: най-голямо число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2" y="1219200"/>
            <a:ext cx="10363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Console.Write("n = ");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max = -10000000000000;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= 1; i &lt;= n; i++)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int.Parse(Console.ReadLine());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 &gt; max)</a:t>
            </a:r>
          </a:p>
          <a:p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max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num;</a:t>
            </a:r>
          </a:p>
          <a:p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Console.WriteLine("max = " + max);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judge.softuni.bg/Contests/Practice/Index/154#</a:t>
            </a:r>
            <a:r>
              <a:rPr lang="bg-BG" dirty="0" smtClean="0">
                <a:hlinkClick r:id="rId2"/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3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Да се напише програма, която въвежда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</a:t>
            </a:r>
            <a:r>
              <a:rPr lang="bg-BG" dirty="0"/>
              <a:t>числа и намира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най-малкото</a:t>
            </a:r>
            <a:r>
              <a:rPr lang="bg-BG" dirty="0"/>
              <a:t> измежду тях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Въвежда първо броя числа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/>
              <a:t>, след тях още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</a:t>
            </a:r>
            <a:r>
              <a:rPr lang="bg-BG" dirty="0"/>
              <a:t>числа</a:t>
            </a:r>
          </a:p>
          <a:p>
            <a:pPr lvl="1"/>
            <a:r>
              <a:rPr lang="bg-BG" dirty="0"/>
              <a:t>Примери: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</a:t>
            </a:r>
            <a:r>
              <a:rPr lang="bg-BG" smtClean="0"/>
              <a:t>: най-малко </a:t>
            </a:r>
            <a:r>
              <a:rPr lang="bg-BG" dirty="0" smtClean="0"/>
              <a:t>число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741585" y="3833855"/>
            <a:ext cx="914399" cy="21264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319366" y="3832403"/>
            <a:ext cx="884835" cy="21279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-30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765395" y="472717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446212" y="3833855"/>
            <a:ext cx="914399" cy="21264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</a:t>
            </a:r>
            <a:endParaRPr lang="en-US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023993" y="3832404"/>
            <a:ext cx="792379" cy="21279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2470288" y="472717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090012" y="3833855"/>
            <a:ext cx="914399" cy="21313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667793" y="3832404"/>
            <a:ext cx="922419" cy="21328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9101182" y="472717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judge.softuni.bg/Contests/Practice/Index/154#</a:t>
            </a:r>
            <a:r>
              <a:rPr lang="bg-BG" dirty="0" smtClean="0">
                <a:hlinkClick r:id="rId2"/>
              </a:rPr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2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24400"/>
            <a:ext cx="10363200" cy="820600"/>
          </a:xfrm>
        </p:spPr>
        <p:txBody>
          <a:bodyPr/>
          <a:lstStyle/>
          <a:p>
            <a:r>
              <a:rPr lang="bg-BG" dirty="0" smtClean="0"/>
              <a:t>Повторения на блокове код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2417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143000"/>
            <a:ext cx="4115157" cy="30482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08612" y="1600201"/>
            <a:ext cx="5410200" cy="2298344"/>
          </a:xfrm>
          <a:prstGeom prst="roundRect">
            <a:avLst>
              <a:gd name="adj" fmla="val 14326"/>
            </a:avLst>
          </a:prstGeom>
          <a:scene3d>
            <a:camera prst="perspectiveHeroicExtremeLeftFacing">
              <a:rot lat="108663" lon="888915" rev="21374976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9408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81990"/>
            <a:ext cx="10363200" cy="820600"/>
          </a:xfrm>
        </p:spPr>
        <p:txBody>
          <a:bodyPr/>
          <a:lstStyle/>
          <a:p>
            <a:r>
              <a:rPr lang="bg-BG" dirty="0" smtClean="0"/>
              <a:t>Задачи с цикли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81766"/>
            <a:ext cx="10363200" cy="719034"/>
          </a:xfrm>
        </p:spPr>
        <p:txBody>
          <a:bodyPr/>
          <a:lstStyle/>
          <a:p>
            <a:r>
              <a:rPr lang="bg-BG" dirty="0" smtClean="0"/>
              <a:t>Техники за използване на </a:t>
            </a:r>
            <a:r>
              <a:rPr lang="en-US" dirty="0" smtClean="0"/>
              <a:t>for-</a:t>
            </a:r>
            <a:r>
              <a:rPr lang="bg-BG" dirty="0" smtClean="0"/>
              <a:t>цикли</a:t>
            </a:r>
            <a:endParaRPr lang="en-US" dirty="0"/>
          </a:p>
        </p:txBody>
      </p:sp>
      <p:pic>
        <p:nvPicPr>
          <p:cNvPr id="1028" name="Picture 4" descr="http://samplecourses.apcapps.alphaplus.ca/pluginfile.php/2188/mod_page/content/20/assign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928826"/>
            <a:ext cx="2057400" cy="2057400"/>
          </a:xfrm>
          <a:prstGeom prst="roundRect">
            <a:avLst>
              <a:gd name="adj" fmla="val 162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147" y="1815964"/>
            <a:ext cx="1977065" cy="2283123"/>
          </a:xfrm>
          <a:prstGeom prst="roundRect">
            <a:avLst>
              <a:gd name="adj" fmla="val 1622"/>
            </a:avLst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3764775" y="1056862"/>
            <a:ext cx="4659276" cy="3801328"/>
            <a:chOff x="3764775" y="1056862"/>
            <a:chExt cx="4659276" cy="3801328"/>
          </a:xfrm>
        </p:grpSpPr>
        <p:pic>
          <p:nvPicPr>
            <p:cNvPr id="1026" name="Picture 2" descr="https://pixabay.com/static/uploads/photo/2013/03/29/13/40/reload-97640_64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775" y="1056862"/>
              <a:ext cx="4659276" cy="3801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 rot="2447217">
              <a:off x="4925283" y="2366395"/>
              <a:ext cx="2356671" cy="672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for</a:t>
              </a:r>
              <a:r>
                <a:rPr lang="bg-BG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  <a:r>
                <a:rPr lang="en-US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loops</a:t>
              </a:r>
              <a:endParaRPr lang="en-US" sz="4400" b="1" spc="50" dirty="0">
                <a:ln w="9525" cmpd="sng">
                  <a:solidFill>
                    <a:srgbClr val="00B0F0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96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Да се напише програма, която въвежда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2*n</a:t>
            </a:r>
            <a:r>
              <a:rPr lang="en-US" sz="3200" dirty="0" smtClean="0"/>
              <a:t> </a:t>
            </a:r>
            <a:r>
              <a:rPr lang="bg-BG" sz="3200" dirty="0" smtClean="0"/>
              <a:t>числа</a:t>
            </a: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Проверява дали сумите на левите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000" dirty="0" smtClean="0"/>
              <a:t> </a:t>
            </a:r>
            <a:r>
              <a:rPr lang="bg-BG" sz="3000" dirty="0" smtClean="0"/>
              <a:t>и десните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000" dirty="0" smtClean="0"/>
              <a:t> </a:t>
            </a:r>
            <a:r>
              <a:rPr lang="bg-BG" sz="3000" dirty="0" smtClean="0"/>
              <a:t>числа са равни</a:t>
            </a: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При равенство печата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Yes</a:t>
            </a:r>
            <a:r>
              <a:rPr lang="bg-BG" sz="3000" dirty="0" smtClean="0"/>
              <a:t>" </a:t>
            </a:r>
            <a:r>
              <a:rPr lang="en-US" sz="3000" dirty="0" smtClean="0"/>
              <a:t>+</a:t>
            </a:r>
            <a:r>
              <a:rPr lang="bg-BG" sz="3000" dirty="0" smtClean="0"/>
              <a:t>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сумата</a:t>
            </a:r>
            <a:r>
              <a:rPr lang="bg-BG" sz="3000" dirty="0" smtClean="0"/>
              <a:t>; иначе печата </a:t>
            </a:r>
            <a:r>
              <a:rPr lang="en-US" sz="3000" dirty="0" smtClean="0"/>
              <a:t>"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</a:t>
            </a:r>
            <a:r>
              <a:rPr lang="en-US" sz="3000" dirty="0" smtClean="0"/>
              <a:t>" +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разликата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(</a:t>
            </a:r>
            <a:r>
              <a:rPr lang="bg-BG" sz="3000" dirty="0" smtClean="0"/>
              <a:t>изчислена като положително число)</a:t>
            </a:r>
            <a:endParaRPr lang="en-US" sz="3000" dirty="0" smtClean="0"/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Примери: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Задача: </a:t>
            </a:r>
            <a:r>
              <a:rPr lang="bg-BG" noProof="1" smtClean="0"/>
              <a:t>лява и дясна сума</a:t>
            </a:r>
            <a:endParaRPr lang="bg-BG" noProof="1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293812" y="4170154"/>
            <a:ext cx="761999" cy="22299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90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719193" y="4168703"/>
            <a:ext cx="2908453" cy="223140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Yes, sum = 100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2150497" y="5127383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95828" y="4196620"/>
            <a:ext cx="851410" cy="22041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110620" y="4195170"/>
            <a:ext cx="2555792" cy="22049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No, diff = 1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7567943" y="5127383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8179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Решение: </a:t>
            </a:r>
            <a:r>
              <a:rPr lang="bg-BG" noProof="1"/>
              <a:t>лява и дясна сума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47534" y="1237595"/>
            <a:ext cx="10493756" cy="45958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leftSum = 0;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= 0; i &lt; n; i++)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leftSum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leftSum + int.Parse(Console.ReadLine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read and calculate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rightSum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(leftSum == rightSum)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Console.WriteLine("Yes,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"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leftSum);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Console.WriteLine("No,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diff = "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Math.Abs(rightSum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leftSum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judge.softuni.bg/Contests/Practice/Index/154#6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41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Да се напише програма, която въвежда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/>
              <a:t> </a:t>
            </a:r>
            <a:r>
              <a:rPr lang="bg-BG" sz="3200" dirty="0" smtClean="0"/>
              <a:t>числа</a:t>
            </a: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Проверява дали сумата на числата на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четни позиции </a:t>
            </a:r>
            <a:r>
              <a:rPr lang="bg-BG" sz="3000" dirty="0" smtClean="0"/>
              <a:t>е равна на сумата на числата на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нечетни позиции</a:t>
            </a: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При равенство печата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Yes</a:t>
            </a:r>
            <a:r>
              <a:rPr lang="bg-BG" sz="3000" dirty="0" smtClean="0"/>
              <a:t>" </a:t>
            </a:r>
            <a:r>
              <a:rPr lang="en-US" sz="3000" dirty="0" smtClean="0"/>
              <a:t>+</a:t>
            </a:r>
            <a:r>
              <a:rPr lang="bg-BG" sz="3000" dirty="0" smtClean="0"/>
              <a:t>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сумата</a:t>
            </a:r>
            <a:r>
              <a:rPr lang="bg-BG" sz="3000" dirty="0" smtClean="0"/>
              <a:t>; иначе печата </a:t>
            </a:r>
            <a:r>
              <a:rPr lang="en-US" sz="3000" dirty="0" smtClean="0"/>
              <a:t>"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</a:t>
            </a:r>
            <a:r>
              <a:rPr lang="en-US" sz="3000" dirty="0" smtClean="0"/>
              <a:t>" +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разликата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(</a:t>
            </a:r>
            <a:r>
              <a:rPr lang="bg-BG" sz="3000" dirty="0" smtClean="0"/>
              <a:t>положително число). Примери: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Задача: </a:t>
            </a:r>
            <a:r>
              <a:rPr lang="bg-BG" noProof="1" smtClean="0"/>
              <a:t>четна / нечетна сума</a:t>
            </a:r>
            <a:endParaRPr lang="bg-BG" noProof="1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2" y="4149921"/>
            <a:ext cx="761999" cy="21874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</a:t>
            </a:r>
            <a:endParaRPr lang="en-US" sz="26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109593" y="4148471"/>
            <a:ext cx="1775019" cy="21888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Yes</a:t>
            </a:r>
            <a:endParaRPr lang="bg-BG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1540897" y="510715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570412" y="4148470"/>
            <a:ext cx="743226" cy="21895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sz="26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977020" y="4148471"/>
            <a:ext cx="1717592" cy="21888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Diff = 1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5416729" y="511056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380412" y="4114800"/>
            <a:ext cx="743226" cy="21895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787020" y="4114801"/>
            <a:ext cx="1717592" cy="21888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Diff = 2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9226729" y="507689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71783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Решение: </a:t>
            </a:r>
            <a:r>
              <a:rPr lang="bg-BG" noProof="1"/>
              <a:t>четна / нечетна сума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47534" y="1143000"/>
            <a:ext cx="10493756" cy="47497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oddSum = 0;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evenSum = 0;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= 0; i &lt; n; i++)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element = int.Parse(Console.ReadLine());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 % 2 == 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oddSum += element;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evenSum += element;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print the sum / difference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judge.softuni.bg/Contests/Practice/Index/154#7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напише програма, която въвежда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текст</a:t>
            </a:r>
            <a:r>
              <a:rPr lang="bg-BG" dirty="0"/>
              <a:t> (стринг)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Отпечатва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сумата на гласните букви </a:t>
            </a:r>
            <a:r>
              <a:rPr lang="bg-BG" dirty="0" smtClean="0"/>
              <a:t>според таблицата по-долу:</a:t>
            </a:r>
          </a:p>
          <a:p>
            <a:pPr lvl="1"/>
            <a:endParaRPr lang="bg-BG" dirty="0" smtClean="0"/>
          </a:p>
          <a:p>
            <a:pPr lvl="1"/>
            <a:endParaRPr lang="bg-BG" dirty="0" smtClean="0"/>
          </a:p>
          <a:p>
            <a:pPr lvl="1"/>
            <a:r>
              <a:rPr lang="bg-BG" dirty="0" smtClean="0"/>
              <a:t>Примери: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Задача: </a:t>
            </a:r>
            <a:r>
              <a:rPr lang="bg-BG" noProof="1" smtClean="0"/>
              <a:t>сумиране на гласните букви</a:t>
            </a:r>
            <a:endParaRPr lang="bg-BG" noProof="1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56660" y="4675037"/>
            <a:ext cx="1434943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846164" y="4673587"/>
            <a:ext cx="429904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2190283" y="4782797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147953"/>
              </p:ext>
            </p:extLst>
          </p:nvPr>
        </p:nvGraphicFramePr>
        <p:xfrm>
          <a:off x="3338212" y="2665408"/>
          <a:ext cx="51946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920"/>
                <a:gridCol w="1038920"/>
                <a:gridCol w="1038920"/>
                <a:gridCol w="1038920"/>
                <a:gridCol w="1038920"/>
              </a:tblGrid>
              <a:tr h="323599">
                <a:tc>
                  <a:txBody>
                    <a:bodyPr/>
                    <a:lstStyle/>
                    <a:p>
                      <a:pPr algn="ctr"/>
                      <a:r>
                        <a:rPr lang="en-US" sz="3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</a:t>
                      </a:r>
                      <a:endParaRPr lang="en-US" sz="32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</a:t>
                      </a:r>
                      <a:endParaRPr lang="en-US" sz="32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</a:t>
                      </a:r>
                      <a:endParaRPr lang="en-US" sz="32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</a:t>
                      </a:r>
                      <a:endParaRPr lang="en-US" sz="32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</a:t>
                      </a:r>
                      <a:endParaRPr lang="en-US" sz="32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23599">
                <a:tc>
                  <a:txBody>
                    <a:bodyPr/>
                    <a:lstStyle/>
                    <a:p>
                      <a:pPr algn="ctr"/>
                      <a:r>
                        <a:rPr lang="en-US" sz="3200" b="1" noProof="1" smtClean="0">
                          <a:effectLst/>
                        </a:rPr>
                        <a:t>1</a:t>
                      </a:r>
                      <a:endParaRPr lang="en-US" sz="3200" b="1" noProof="1">
                        <a:effectLst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noProof="1" smtClean="0">
                          <a:effectLst/>
                        </a:rPr>
                        <a:t>2</a:t>
                      </a:r>
                      <a:endParaRPr lang="en-US" sz="3200" b="1" noProof="1">
                        <a:effectLst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noProof="1" smtClean="0">
                          <a:effectLst/>
                        </a:rPr>
                        <a:t>3</a:t>
                      </a:r>
                      <a:endParaRPr lang="en-US" sz="3200" b="1" noProof="1">
                        <a:effectLst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noProof="1" smtClean="0">
                          <a:effectLst/>
                        </a:rPr>
                        <a:t>4</a:t>
                      </a:r>
                      <a:endParaRPr lang="en-US" sz="3200" b="1" noProof="1">
                        <a:effectLst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noProof="1" smtClean="0">
                          <a:effectLst/>
                        </a:rPr>
                        <a:t>5</a:t>
                      </a:r>
                      <a:endParaRPr lang="en-US" sz="3200" b="1" noProof="1">
                        <a:effectLst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363204" y="4661848"/>
            <a:ext cx="25154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e+o </a:t>
            </a: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= 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2+4 </a:t>
            </a: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= 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6</a:t>
            </a:r>
            <a:r>
              <a:rPr lang="bg-BG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3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6917308" y="4692626"/>
            <a:ext cx="1063905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8835774" y="4691176"/>
            <a:ext cx="429904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Right Arrow 41"/>
          <p:cNvSpPr/>
          <p:nvPr/>
        </p:nvSpPr>
        <p:spPr>
          <a:xfrm>
            <a:off x="8179893" y="4800386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/>
          <p:nvPr/>
        </p:nvSpPr>
        <p:spPr>
          <a:xfrm>
            <a:off x="9355708" y="4679437"/>
            <a:ext cx="106792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= 3</a:t>
            </a:r>
            <a:r>
              <a:rPr lang="bg-BG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3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556660" y="5537602"/>
            <a:ext cx="1434943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bamboo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2846164" y="5536152"/>
            <a:ext cx="429904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" name="Right Arrow 45"/>
          <p:cNvSpPr/>
          <p:nvPr/>
        </p:nvSpPr>
        <p:spPr>
          <a:xfrm>
            <a:off x="2190283" y="564536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7" name="Rectangle 46"/>
          <p:cNvSpPr/>
          <p:nvPr/>
        </p:nvSpPr>
        <p:spPr>
          <a:xfrm>
            <a:off x="3363204" y="5524413"/>
            <a:ext cx="329288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a+o+o </a:t>
            </a: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= 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1+4+4 </a:t>
            </a: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= 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9</a:t>
            </a:r>
            <a:r>
              <a:rPr lang="bg-BG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3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6917308" y="5555191"/>
            <a:ext cx="1063905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beer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8835774" y="5553741"/>
            <a:ext cx="429904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8179893" y="5662951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1" name="Rectangle 50"/>
          <p:cNvSpPr/>
          <p:nvPr/>
        </p:nvSpPr>
        <p:spPr>
          <a:xfrm>
            <a:off x="9355708" y="5542002"/>
            <a:ext cx="25026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e+e = 2+2 = 4</a:t>
            </a:r>
            <a:r>
              <a:rPr lang="bg-BG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3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31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5" y="1191467"/>
            <a:ext cx="7429362" cy="553001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dirty="0" smtClean="0"/>
              <a:t>Повторения (цикли)</a:t>
            </a:r>
          </a:p>
          <a:p>
            <a:pPr marL="723900" lvl="1" indent="-420688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 smtClean="0"/>
              <a:t>-</a:t>
            </a:r>
            <a:r>
              <a:rPr lang="bg-BG" dirty="0"/>
              <a:t>цикъл в </a:t>
            </a:r>
            <a:r>
              <a:rPr lang="bg-BG" dirty="0" smtClean="0"/>
              <a:t>най-простата </a:t>
            </a:r>
            <a:r>
              <a:rPr lang="bg-BG" dirty="0"/>
              <a:t>му </a:t>
            </a:r>
            <a:r>
              <a:rPr lang="bg-BG" dirty="0" smtClean="0"/>
              <a:t>форма</a:t>
            </a:r>
          </a:p>
          <a:p>
            <a:pPr marL="723900" lvl="1" indent="-420688"/>
            <a:r>
              <a:rPr lang="bg-BG" dirty="0"/>
              <a:t>Задачи с прости </a:t>
            </a:r>
            <a:r>
              <a:rPr lang="bg-BG" dirty="0" smtClean="0"/>
              <a:t>повторения</a:t>
            </a:r>
          </a:p>
          <a:p>
            <a:pPr marL="723900" lvl="1" indent="-420688"/>
            <a:r>
              <a:rPr lang="bg-BG" dirty="0" smtClean="0"/>
              <a:t>Сума на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</a:t>
            </a:r>
            <a:r>
              <a:rPr lang="bg-BG" dirty="0" smtClean="0"/>
              <a:t>числа, най-голямо</a:t>
            </a:r>
            <a:br>
              <a:rPr lang="bg-BG" dirty="0" smtClean="0"/>
            </a:br>
            <a:r>
              <a:rPr lang="bg-BG" dirty="0" smtClean="0"/>
              <a:t>и най-малко число</a:t>
            </a:r>
            <a:endParaRPr lang="en-US" dirty="0" smtClean="0"/>
          </a:p>
          <a:p>
            <a:pPr marL="723900" lvl="1" indent="-420688"/>
            <a:r>
              <a:rPr lang="bg-BG" dirty="0" smtClean="0"/>
              <a:t>Сумиране на гласни букви</a:t>
            </a:r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Чертане </a:t>
            </a:r>
            <a:r>
              <a:rPr lang="bg-BG" dirty="0"/>
              <a:t>на фигури с костенурка – </a:t>
            </a:r>
            <a:r>
              <a:rPr lang="bg-BG" dirty="0" smtClean="0"/>
              <a:t>графично приложение </a:t>
            </a:r>
            <a:r>
              <a:rPr lang="bg-BG" dirty="0"/>
              <a:t>за </a:t>
            </a:r>
            <a:r>
              <a:rPr lang="en-US" dirty="0" smtClean="0"/>
              <a:t>Windows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780030" y="1271366"/>
            <a:ext cx="3800782" cy="4900834"/>
            <a:chOff x="7780030" y="1271366"/>
            <a:chExt cx="3800782" cy="49008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0030" y="1271366"/>
              <a:ext cx="3800782" cy="490083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31306" y="1420906"/>
              <a:ext cx="1489253" cy="1103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Решение: </a:t>
            </a:r>
            <a:r>
              <a:rPr lang="bg-BG" noProof="1" smtClean="0"/>
              <a:t>сумиране на гласни букви</a:t>
            </a:r>
            <a:endParaRPr lang="bg-BG" noProof="1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47534" y="1280734"/>
            <a:ext cx="10493756" cy="45104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 = Console.ReadLine();</a:t>
            </a:r>
          </a:p>
          <a:p>
            <a:pPr>
              <a:lnSpc>
                <a:spcPct val="110000"/>
              </a:lnSpc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sum = 0;</a:t>
            </a:r>
          </a:p>
          <a:p>
            <a:pPr>
              <a:lnSpc>
                <a:spcPct val="110000"/>
              </a:lnSpc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s.Length; i++)</a:t>
            </a:r>
          </a:p>
          <a:p>
            <a:pPr>
              <a:lnSpc>
                <a:spcPct val="110000"/>
              </a:lnSpc>
            </a:pP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(s[i] == 'a') sum += 1;</a:t>
            </a:r>
          </a:p>
          <a:p>
            <a:pPr>
              <a:lnSpc>
                <a:spcPct val="110000"/>
              </a:lnSpc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(s[i] == 'e') sum += 2;</a:t>
            </a:r>
          </a:p>
          <a:p>
            <a:pPr>
              <a:lnSpc>
                <a:spcPct val="110000"/>
              </a:lnSpc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(s[i] == 'i') sum += 3;</a:t>
            </a:r>
          </a:p>
          <a:p>
            <a:pPr>
              <a:lnSpc>
                <a:spcPct val="110000"/>
              </a:lnSpc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(s[i] == 'o') sum += 4;</a:t>
            </a:r>
          </a:p>
          <a:p>
            <a:pPr>
              <a:lnSpc>
                <a:spcPct val="110000"/>
              </a:lnSpc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(s[i] == 'u') sum += 5;</a:t>
            </a:r>
          </a:p>
          <a:p>
            <a:pPr>
              <a:lnSpc>
                <a:spcPct val="110000"/>
              </a:lnSpc>
            </a:pP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Console.WriteLine("Vowels sum =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sum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9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judge.softuni.bg/Contests/Practice/Index/154#8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51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bg-BG" dirty="0" smtClean="0"/>
              <a:t>Задачи с цикли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1028" name="Picture 4" descr="http://samplecourses.apcapps.alphaplus.ca/pluginfile.php/2188/mod_page/content/20/assign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005026"/>
            <a:ext cx="2057400" cy="2057400"/>
          </a:xfrm>
          <a:prstGeom prst="roundRect">
            <a:avLst>
              <a:gd name="adj" fmla="val 162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147" y="1892164"/>
            <a:ext cx="1977065" cy="2283123"/>
          </a:xfrm>
          <a:prstGeom prst="roundRect">
            <a:avLst>
              <a:gd name="adj" fmla="val 1622"/>
            </a:avLst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3764775" y="1133062"/>
            <a:ext cx="4659276" cy="3801328"/>
            <a:chOff x="3764775" y="1056862"/>
            <a:chExt cx="4659276" cy="3801328"/>
          </a:xfrm>
        </p:grpSpPr>
        <p:pic>
          <p:nvPicPr>
            <p:cNvPr id="1026" name="Picture 2" descr="https://pixabay.com/static/uploads/photo/2013/03/29/13/40/reload-97640_64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775" y="1056862"/>
              <a:ext cx="4659276" cy="3801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 rot="2447217">
              <a:off x="4925283" y="2366395"/>
              <a:ext cx="2356671" cy="672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for</a:t>
              </a:r>
              <a:r>
                <a:rPr lang="bg-BG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  <a:r>
                <a:rPr lang="en-US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loops</a:t>
              </a:r>
              <a:endParaRPr lang="en-US" sz="4400" b="1" spc="50" dirty="0">
                <a:ln w="9525" cmpd="sng">
                  <a:solidFill>
                    <a:srgbClr val="00B0F0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676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27896"/>
            <a:ext cx="10363200" cy="820600"/>
          </a:xfrm>
        </p:spPr>
        <p:txBody>
          <a:bodyPr/>
          <a:lstStyle/>
          <a:p>
            <a:r>
              <a:rPr lang="bg-BG" dirty="0" smtClean="0"/>
              <a:t>Чертане с костенурка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78768"/>
            <a:ext cx="10363200" cy="719034"/>
          </a:xfrm>
        </p:spPr>
        <p:txBody>
          <a:bodyPr/>
          <a:lstStyle/>
          <a:p>
            <a:r>
              <a:rPr lang="bg-BG" dirty="0" smtClean="0"/>
              <a:t>Графично </a:t>
            </a:r>
            <a:r>
              <a:rPr lang="en-US" dirty="0" smtClean="0"/>
              <a:t>(GUI) </a:t>
            </a:r>
            <a:r>
              <a:rPr lang="bg-BG" dirty="0" smtClean="0"/>
              <a:t>приложение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61" y="762000"/>
            <a:ext cx="6296904" cy="37533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412" y="1800413"/>
            <a:ext cx="2133785" cy="1676545"/>
          </a:xfrm>
          <a:prstGeom prst="rect">
            <a:avLst/>
          </a:prstGeom>
        </p:spPr>
      </p:pic>
      <p:pic>
        <p:nvPicPr>
          <p:cNvPr id="2052" name="Picture 4" descr="https://macin.files.wordpress.com/2009/10/ooo4kids-0-5-1-draw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40" y="1524000"/>
            <a:ext cx="2229372" cy="222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95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Костенурката държи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химикал</a:t>
            </a:r>
            <a:r>
              <a:rPr lang="en-US" dirty="0" smtClean="0"/>
              <a:t> </a:t>
            </a:r>
            <a:r>
              <a:rPr lang="bg-BG" dirty="0" smtClean="0"/>
              <a:t>с някакъв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цвят</a:t>
            </a:r>
            <a:r>
              <a:rPr lang="en-US" dirty="0" smtClean="0"/>
              <a:t>, </a:t>
            </a:r>
            <a:r>
              <a:rPr lang="bg-BG" dirty="0" smtClean="0"/>
              <a:t>например син</a:t>
            </a:r>
            <a:endParaRPr lang="en-US" dirty="0"/>
          </a:p>
          <a:p>
            <a:r>
              <a:rPr lang="bg-BG" dirty="0" smtClean="0"/>
              <a:t>Може да се движи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напред</a:t>
            </a:r>
            <a:r>
              <a:rPr lang="en-US" dirty="0" smtClean="0"/>
              <a:t> </a:t>
            </a:r>
            <a:r>
              <a:rPr lang="bg-BG" dirty="0" smtClean="0"/>
              <a:t>и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назад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Движейки се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чертае линия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dirty="0" smtClean="0"/>
              <a:t>Може</a:t>
            </a:r>
            <a:r>
              <a:rPr lang="en-US" dirty="0" smtClean="0"/>
              <a:t> </a:t>
            </a:r>
            <a:r>
              <a:rPr lang="bg-BG" dirty="0" smtClean="0"/>
              <a:t>да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върти </a:t>
            </a:r>
            <a:r>
              <a:rPr lang="bg-BG" dirty="0"/>
              <a:t>на определен </a:t>
            </a:r>
            <a:endParaRPr lang="bg-BG" dirty="0" smtClean="0"/>
          </a:p>
          <a:p>
            <a:pPr marL="0" indent="0">
              <a:buNone/>
            </a:pPr>
            <a:r>
              <a:rPr lang="bg-BG" dirty="0"/>
              <a:t> </a:t>
            </a:r>
            <a:r>
              <a:rPr lang="bg-BG" dirty="0" smtClean="0"/>
              <a:t>  градус </a:t>
            </a:r>
            <a:r>
              <a:rPr lang="en-US" dirty="0" smtClean="0"/>
              <a:t>[0…360</a:t>
            </a:r>
            <a:r>
              <a:rPr lang="en-US" dirty="0"/>
              <a:t>]</a:t>
            </a:r>
          </a:p>
          <a:p>
            <a:r>
              <a:rPr lang="bg-BG" dirty="0" smtClean="0"/>
              <a:t>Комбиниране на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движение</a:t>
            </a:r>
            <a:r>
              <a:rPr lang="bg-BG" dirty="0" smtClean="0"/>
              <a:t> с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въртене</a:t>
            </a:r>
          </a:p>
          <a:p>
            <a:pPr marL="0" indent="0">
              <a:buNone/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bg-BG" dirty="0"/>
              <a:t>чертае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фигури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</a:t>
            </a:r>
            <a:r>
              <a:rPr lang="en-US" dirty="0" smtClean="0"/>
              <a:t> </a:t>
            </a:r>
            <a:r>
              <a:rPr lang="en-US" dirty="0"/>
              <a:t>Turtle Graphics?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612" y="1981200"/>
            <a:ext cx="3448050" cy="724749"/>
          </a:xfrm>
          <a:prstGeom prst="roundRect">
            <a:avLst>
              <a:gd name="adj" fmla="val 3795"/>
            </a:avLst>
          </a:prstGeom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275012" y="5293174"/>
            <a:ext cx="2262856" cy="4801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Forward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(200)</a:t>
            </a:r>
            <a:endParaRPr lang="en-US" b="1" noProof="1">
              <a:solidFill>
                <a:srgbClr val="FBEEC9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713412" y="5293174"/>
            <a:ext cx="2209800" cy="4801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Rotate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(120)</a:t>
            </a:r>
            <a:endParaRPr lang="en-US" b="1" noProof="1">
              <a:solidFill>
                <a:srgbClr val="FBEEC9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912812" y="6023791"/>
            <a:ext cx="2226258" cy="4801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Forward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(200)</a:t>
            </a:r>
            <a:endParaRPr lang="en-US" b="1" noProof="1">
              <a:solidFill>
                <a:srgbClr val="FBEEC9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275012" y="6023791"/>
            <a:ext cx="2262856" cy="4801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Rotate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(120)</a:t>
            </a:r>
            <a:endParaRPr lang="en-US" b="1" noProof="1">
              <a:solidFill>
                <a:srgbClr val="FBEEC9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5698998" y="6023791"/>
            <a:ext cx="2209800" cy="4801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Forward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(200)</a:t>
            </a:r>
            <a:endParaRPr lang="en-US" b="1" noProof="1">
              <a:solidFill>
                <a:srgbClr val="FBEEC9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612" y="3122547"/>
            <a:ext cx="3448050" cy="3381375"/>
          </a:xfrm>
          <a:prstGeom prst="roundRect">
            <a:avLst>
              <a:gd name="adj" fmla="val 845"/>
            </a:avLst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8571724" y="3639705"/>
            <a:ext cx="0" cy="213360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990012" y="3456560"/>
            <a:ext cx="1827145" cy="1057074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Arrow: Curved Down 18"/>
          <p:cNvSpPr/>
          <p:nvPr/>
        </p:nvSpPr>
        <p:spPr>
          <a:xfrm rot="19974395">
            <a:off x="8461283" y="3256387"/>
            <a:ext cx="465040" cy="249479"/>
          </a:xfrm>
          <a:prstGeom prst="curvedDownArrow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50000"/>
              </a:schemeClr>
            </a:solidFill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27" name="Arrow: Curved Down 26"/>
          <p:cNvSpPr/>
          <p:nvPr/>
        </p:nvSpPr>
        <p:spPr>
          <a:xfrm rot="6161124">
            <a:off x="10792546" y="4688495"/>
            <a:ext cx="465040" cy="249479"/>
          </a:xfrm>
          <a:prstGeom prst="curvedDownArrow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50000"/>
              </a:schemeClr>
            </a:solidFill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prstClr val="white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9075906" y="5009745"/>
            <a:ext cx="1643975" cy="972766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68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  <p:bldP spid="14" grpId="0" animBg="1"/>
      <p:bldP spid="19" grpId="0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Нов </a:t>
            </a:r>
            <a:r>
              <a:rPr lang="en-US" dirty="0" smtClean="0"/>
              <a:t>Windows Forms </a:t>
            </a:r>
            <a:r>
              <a:rPr lang="bg-BG" dirty="0" smtClean="0"/>
              <a:t>проект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441" y="1143000"/>
            <a:ext cx="9463942" cy="533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5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0"/>
            <a:ext cx="9577597" cy="1407460"/>
          </a:xfrm>
        </p:spPr>
        <p:txBody>
          <a:bodyPr>
            <a:normAutofit/>
          </a:bodyPr>
          <a:lstStyle/>
          <a:p>
            <a:r>
              <a:rPr lang="bg-BG" dirty="0" smtClean="0"/>
              <a:t>Инсталиране на </a:t>
            </a:r>
            <a:r>
              <a:rPr lang="en-US" noProof="1" smtClean="0"/>
              <a:t>NuGet</a:t>
            </a:r>
            <a:r>
              <a:rPr lang="en-US" dirty="0" smtClean="0"/>
              <a:t> </a:t>
            </a:r>
            <a:r>
              <a:rPr lang="bg-BG" dirty="0" smtClean="0"/>
              <a:t>пакет </a:t>
            </a:r>
            <a:r>
              <a:rPr lang="en-US" dirty="0" smtClean="0"/>
              <a:t>"</a:t>
            </a:r>
            <a:r>
              <a:rPr lang="en-US" noProof="1" smtClean="0"/>
              <a:t>Nakov.TurtleGraphics</a:t>
            </a:r>
            <a:r>
              <a:rPr lang="en-US" dirty="0" smtClean="0"/>
              <a:t>"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4" y="2286002"/>
            <a:ext cx="4117948" cy="42671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64" y="1600200"/>
            <a:ext cx="8183117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9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Дизайн на главната форма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596" y="1143000"/>
            <a:ext cx="7114616" cy="5254135"/>
          </a:xfrm>
          <a:prstGeom prst="rect">
            <a:avLst/>
          </a:prstGeom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379412" y="1183944"/>
            <a:ext cx="40386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buttonDraw_Click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object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sender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EventArgs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e)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Turtle.Rotate(30);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Turtle.Forward(200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Turtle.Rotate(120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Turtle.Forward(200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Turtle.Rotate(120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Turtle.Forward(200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 flipH="1">
            <a:off x="4113212" y="2522968"/>
            <a:ext cx="1199088" cy="345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164351" y="1406856"/>
            <a:ext cx="5035461" cy="919401"/>
          </a:xfrm>
          <a:prstGeom prst="wedgeRoundRectCallout">
            <a:avLst>
              <a:gd name="adj1" fmla="val -56481"/>
              <a:gd name="adj2" fmla="val 472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FormTurtleGraphics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Turtle Graphics - Example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551612" y="2407648"/>
            <a:ext cx="2605168" cy="919401"/>
          </a:xfrm>
          <a:prstGeom prst="wedgeRoundRectCallout">
            <a:avLst>
              <a:gd name="adj1" fmla="val -83056"/>
              <a:gd name="adj2" fmla="val -195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buttonDraw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"</a:t>
            </a:r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</a:t>
            </a:r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627812" y="3415352"/>
            <a:ext cx="2805752" cy="919401"/>
          </a:xfrm>
          <a:prstGeom prst="wedgeRoundRectCallout">
            <a:avLst>
              <a:gd name="adj1" fmla="val -83542"/>
              <a:gd name="adj2" fmla="val -774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buttonReset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"</a:t>
            </a:r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Reset</a:t>
            </a:r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256212" y="4542386"/>
            <a:ext cx="3824368" cy="919401"/>
          </a:xfrm>
          <a:prstGeom prst="wedgeRoundRectCallout">
            <a:avLst>
              <a:gd name="adj1" fmla="val -48152"/>
              <a:gd name="adj2" fmla="val -1516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buttonShowHideTurtle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"</a:t>
            </a:r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Hide Turtle</a:t>
            </a:r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60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Приложението в действие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082" y="1151121"/>
            <a:ext cx="8948208" cy="525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6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07094"/>
            <a:ext cx="10363200" cy="820600"/>
          </a:xfrm>
        </p:spPr>
        <p:txBody>
          <a:bodyPr/>
          <a:lstStyle/>
          <a:p>
            <a:r>
              <a:rPr lang="bg-BG" dirty="0" smtClean="0"/>
              <a:t>Чертане с костенурка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61" y="841198"/>
            <a:ext cx="6296904" cy="37533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412" y="1879611"/>
            <a:ext cx="2133785" cy="1676545"/>
          </a:xfrm>
          <a:prstGeom prst="rect">
            <a:avLst/>
          </a:prstGeom>
        </p:spPr>
      </p:pic>
      <p:pic>
        <p:nvPicPr>
          <p:cNvPr id="2052" name="Picture 4" descr="https://macin.files.wordpress.com/2009/10/ooo4kids-0-5-1-draw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40" y="1603198"/>
            <a:ext cx="2229372" cy="222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02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Можем да повтаряме блок код с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 smtClean="0"/>
              <a:t>-</a:t>
            </a:r>
            <a:r>
              <a:rPr lang="bg-BG" sz="3200" dirty="0" smtClean="0"/>
              <a:t>цикъл:</a:t>
            </a:r>
          </a:p>
          <a:p>
            <a:pPr>
              <a:lnSpc>
                <a:spcPct val="100000"/>
              </a:lnSpc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 smtClean="0"/>
          </a:p>
          <a:p>
            <a:pPr>
              <a:lnSpc>
                <a:spcPct val="100000"/>
              </a:lnSpc>
            </a:pPr>
            <a:endParaRPr lang="bg-BG" sz="3200" dirty="0" smtClean="0"/>
          </a:p>
          <a:p>
            <a:pPr>
              <a:lnSpc>
                <a:spcPct val="100000"/>
              </a:lnSpc>
            </a:pPr>
            <a:endParaRPr lang="bg-BG" sz="3200" dirty="0"/>
          </a:p>
          <a:p>
            <a:pPr>
              <a:lnSpc>
                <a:spcPct val="100000"/>
              </a:lnSpc>
            </a:pPr>
            <a:r>
              <a:rPr lang="bg-BG" sz="3200" dirty="0" smtClean="0"/>
              <a:t>Можем да четем поредица от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/>
              <a:t> </a:t>
            </a:r>
            <a:r>
              <a:rPr lang="bg-BG" sz="3200" dirty="0" smtClean="0"/>
              <a:t>числа от конзолата: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2037114"/>
            <a:ext cx="3314194" cy="245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32776" y="1823417"/>
            <a:ext cx="6837072" cy="21605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 = " + 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0413" y="4988509"/>
            <a:ext cx="1072793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int.Parse(Console.ReadLine());</a:t>
            </a:r>
          </a:p>
          <a:p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(var i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 var num = int.Parse(Console.ReadLine());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604" y="1430218"/>
            <a:ext cx="1322453" cy="9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24400"/>
            <a:ext cx="10363200" cy="820600"/>
          </a:xfrm>
        </p:spPr>
        <p:txBody>
          <a:bodyPr/>
          <a:lstStyle/>
          <a:p>
            <a:r>
              <a:rPr lang="bg-BG" dirty="0" smtClean="0"/>
              <a:t>Повторения на блокове код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472"/>
            <a:ext cx="10363200" cy="719034"/>
          </a:xfrm>
        </p:spPr>
        <p:txBody>
          <a:bodyPr/>
          <a:lstStyle/>
          <a:p>
            <a:r>
              <a:rPr lang="bg-BG" dirty="0" smtClean="0"/>
              <a:t>Конструкция за цикъл </a:t>
            </a:r>
            <a:r>
              <a:rPr lang="en-US" b="1" dirty="0" smtClean="0">
                <a:latin typeface="Consolas" panose="020B0609020204030204" pitchFamily="49" charset="0"/>
              </a:rPr>
              <a:t>for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143000"/>
            <a:ext cx="4115157" cy="30482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08612" y="1600201"/>
            <a:ext cx="5410200" cy="2298344"/>
          </a:xfrm>
          <a:prstGeom prst="roundRect">
            <a:avLst>
              <a:gd name="adj" fmla="val 14326"/>
            </a:avLst>
          </a:prstGeom>
          <a:scene3d>
            <a:camera prst="perspectiveHeroicExtremeLeftFacing">
              <a:rot lat="108663" lon="888915" rev="21374976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Повторения (цикли)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8755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51721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en-US" dirty="0" smtClean="0"/>
              <a:t> </a:t>
            </a:r>
            <a:r>
              <a:rPr lang="en-US" dirty="0"/>
              <a:t>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412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4" tooltip="Software University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sz="3200" dirty="0" smtClean="0"/>
              <a:t>В програмирането често пъти се налага да изпълним блок с команди няколко пъти</a:t>
            </a: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За целта използваме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 smtClean="0"/>
              <a:t>-</a:t>
            </a:r>
            <a:r>
              <a:rPr lang="bg-BG" sz="3000" dirty="0" smtClean="0"/>
              <a:t>цикъл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Повторения (цикли)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46212" y="5298637"/>
            <a:ext cx="9372600" cy="671786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2" y="4288489"/>
            <a:ext cx="10363200" cy="21605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Console.WriteLine("i = " + 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30424" y="2971801"/>
            <a:ext cx="2667000" cy="1077621"/>
          </a:xfrm>
          <a:prstGeom prst="wedgeRoundRectCallout">
            <a:avLst>
              <a:gd name="adj1" fmla="val -23359"/>
              <a:gd name="adj2" fmla="val 863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Конструкция за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цикъл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691871" y="2971800"/>
            <a:ext cx="1967753" cy="1077621"/>
          </a:xfrm>
          <a:prstGeom prst="wedgeRoundRectCallout">
            <a:avLst>
              <a:gd name="adj1" fmla="val -47658"/>
              <a:gd name="adj2" fmla="val 825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Начална стойност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031659" y="3096280"/>
            <a:ext cx="1967753" cy="1077621"/>
          </a:xfrm>
          <a:prstGeom prst="wedgeRoundRectCallout">
            <a:avLst>
              <a:gd name="adj1" fmla="val -77023"/>
              <a:gd name="adj2" fmla="val 726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Крайна стойност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8345156" y="3581400"/>
            <a:ext cx="2819400" cy="1454624"/>
          </a:xfrm>
          <a:prstGeom prst="wedgeRoundRectCallout">
            <a:avLst>
              <a:gd name="adj1" fmla="val -97469"/>
              <a:gd name="adj2" fmla="val 758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Тяло на цикъла: блок команди за изпълнение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277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Да се напише програма, която печата числата от 1 до 100:</a:t>
            </a: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bg-BG" sz="3200" dirty="0" smtClean="0"/>
              <a:t>Може да използвате </a:t>
            </a:r>
            <a:r>
              <a:rPr lang="en-US" sz="3200" dirty="0" smtClean="0"/>
              <a:t>"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 smtClean="0"/>
              <a:t>-loop"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code snippet </a:t>
            </a:r>
            <a:r>
              <a:rPr lang="bg-BG" sz="3200" dirty="0" smtClean="0"/>
              <a:t>във </a:t>
            </a:r>
            <a:r>
              <a:rPr lang="en-US" sz="3200" dirty="0" smtClean="0"/>
              <a:t>Visual Studio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Пример: числа от 1 до 100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0414" y="1954209"/>
            <a:ext cx="10667998" cy="21605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412" y="61994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judge.softuni.bg/Contests/Practice/Index/154#0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582" y="4980036"/>
            <a:ext cx="3715230" cy="11318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60" y="4980036"/>
            <a:ext cx="6629400" cy="1131849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7296588" y="5393560"/>
            <a:ext cx="460914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2208213" y="4946223"/>
            <a:ext cx="4114799" cy="491273"/>
          </a:xfrm>
          <a:prstGeom prst="wedgeRoundRectCallout">
            <a:avLst>
              <a:gd name="adj1" fmla="val -68017"/>
              <a:gd name="adj2" fmla="val -7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Натиснете </a:t>
            </a:r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[TAB] </a:t>
            </a:r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два пъти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646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напише програма, която намира всички числа в интервала </a:t>
            </a:r>
            <a:r>
              <a:rPr lang="en-US" dirty="0" smtClean="0"/>
              <a:t>[1…1000], </a:t>
            </a:r>
            <a:r>
              <a:rPr lang="bg-BG" dirty="0" smtClean="0"/>
              <a:t>които завършват на 7: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Пример: числа до 1000, завършващи на 7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2" y="2682657"/>
            <a:ext cx="103632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(i % 10 == 7)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Console.WriteLine(i);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015335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judge.softuni.bg/Contests/Practice/Index/154#1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91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напише програма, която отпечатва буквите от латинската азбука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dirty="0" smtClean="0"/>
              <a:t> …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z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 smtClean="0"/>
              <a:t>-</a:t>
            </a:r>
            <a:r>
              <a:rPr lang="bg-BG" dirty="0" smtClean="0"/>
              <a:t>циклите работят не само с числа, може и с букви: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Пример: всички латински букви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89012" y="3151496"/>
            <a:ext cx="10210800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Console.Write("Latin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alphabet:");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(var letter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letter &lt;=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'z'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letter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" + letter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Console.WriteLine();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58552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judge.softuni.bg/Contests/Practice/Index/154#2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55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Да се напише програма, която въвежда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 </a:t>
            </a:r>
            <a:r>
              <a:rPr lang="bg-BG" dirty="0" smtClean="0"/>
              <a:t>числа и ги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сумира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От първия ред на входа се въвежда броят числа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bg-BG" dirty="0" smtClean="0"/>
              <a:t>От следващите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 </a:t>
            </a:r>
            <a:r>
              <a:rPr lang="bg-BG" dirty="0" smtClean="0"/>
              <a:t>реда се въвежда по едно число</a:t>
            </a:r>
          </a:p>
          <a:p>
            <a:pPr lvl="1"/>
            <a:r>
              <a:rPr lang="bg-BG" dirty="0" smtClean="0"/>
              <a:t>Числата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сумират</a:t>
            </a:r>
            <a:r>
              <a:rPr lang="bg-BG" dirty="0" smtClean="0"/>
              <a:t> и накрая се отпечатва резултатът</a:t>
            </a:r>
            <a:endParaRPr lang="en-US" dirty="0" smtClean="0"/>
          </a:p>
          <a:p>
            <a:pPr lvl="1"/>
            <a:r>
              <a:rPr lang="bg-BG" dirty="0" smtClean="0"/>
              <a:t>Примери: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Пример: сумиране на числа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36985" y="4116252"/>
            <a:ext cx="914399" cy="21313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614766" y="4114800"/>
            <a:ext cx="792379" cy="21328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7074443" y="5009567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970212" y="4116251"/>
            <a:ext cx="914399" cy="21313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547993" y="4114801"/>
            <a:ext cx="792379" cy="21328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007936" y="5009567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066212" y="4116252"/>
            <a:ext cx="914399" cy="21313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643993" y="4114800"/>
            <a:ext cx="792379" cy="21328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43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10091030" y="5009567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7591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Решение: сумиране на числа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2" y="1207323"/>
            <a:ext cx="10363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Console.Write("n = ");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Console.WriteLine("Enter the numbers:");</a:t>
            </a:r>
          </a:p>
          <a:p>
            <a:pPr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0;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(var i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0; i &lt; n; i++)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int.Parse(Console.ReadLine());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sum + num;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("sum = " + sum);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judge.softuni.bg/Contests/Practice/Index/154#3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73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1627</Words>
  <Application>Microsoft Office PowerPoint</Application>
  <PresentationFormat>Custom</PresentationFormat>
  <Paragraphs>372</Paragraphs>
  <Slides>32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SoftUni 16x9</vt:lpstr>
      <vt:lpstr>1_SoftUni 16x9</vt:lpstr>
      <vt:lpstr>Повторения (цикли)</vt:lpstr>
      <vt:lpstr>Съдържание</vt:lpstr>
      <vt:lpstr>Повторения на блокове код</vt:lpstr>
      <vt:lpstr>Повторения (цикли)</vt:lpstr>
      <vt:lpstr>Пример: числа от 1 до 100</vt:lpstr>
      <vt:lpstr>Пример: числа до 1000, завършващи на 7</vt:lpstr>
      <vt:lpstr>Пример: всички латински букви</vt:lpstr>
      <vt:lpstr>Пример: сумиране на числа</vt:lpstr>
      <vt:lpstr>Решение: сумиране на числа</vt:lpstr>
      <vt:lpstr>Пример: най-голямо число</vt:lpstr>
      <vt:lpstr>Решение: най-голямо число</vt:lpstr>
      <vt:lpstr>Пример: най-малко число</vt:lpstr>
      <vt:lpstr>Повторения на блокове код</vt:lpstr>
      <vt:lpstr>Задачи с цикли</vt:lpstr>
      <vt:lpstr>Задача: лява и дясна сума</vt:lpstr>
      <vt:lpstr>Решение: лява и дясна сума</vt:lpstr>
      <vt:lpstr>Задача: четна / нечетна сума</vt:lpstr>
      <vt:lpstr>Решение: четна / нечетна сума</vt:lpstr>
      <vt:lpstr>Задача: сумиране на гласните букви</vt:lpstr>
      <vt:lpstr>Решение: сумиране на гласни букви</vt:lpstr>
      <vt:lpstr>Задачи с цикли</vt:lpstr>
      <vt:lpstr>Чертане с костенурка</vt:lpstr>
      <vt:lpstr>Какво Turtle Graphics?</vt:lpstr>
      <vt:lpstr>Нов Windows Forms проект</vt:lpstr>
      <vt:lpstr>Инсталиране на NuGet пакет "Nakov.TurtleGraphics"</vt:lpstr>
      <vt:lpstr>Дизайн на главната форма</vt:lpstr>
      <vt:lpstr>Приложението в действие</vt:lpstr>
      <vt:lpstr>Чертане с костенурка</vt:lpstr>
      <vt:lpstr>Какво научихме днес?</vt:lpstr>
      <vt:lpstr>Повторения (цикли)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Повторения (цикли)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2016-10-20T08:21:48Z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